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3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6CD70-1240-4E54-8270-EEAB42F5E1A7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5E636-007D-4E5C-9313-6E5276E9EE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5E636-007D-4E5C-9313-6E5276E9EE2D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2852936"/>
            <a:ext cx="8784976" cy="2160240"/>
          </a:xfrm>
        </p:spPr>
        <p:txBody>
          <a:bodyPr>
            <a:noAutofit/>
          </a:bodyPr>
          <a:lstStyle/>
          <a:p>
            <a:r>
              <a:rPr lang="pl-PL" b="1" dirty="0" smtClean="0">
                <a:latin typeface="Arial Black" pitchFamily="34" charset="0"/>
              </a:rPr>
              <a:t>Biblioteka szkolna                       we współczesnym świecie</a:t>
            </a:r>
            <a:br>
              <a:rPr lang="pl-PL" b="1" dirty="0" smtClean="0">
                <a:latin typeface="Arial Black" pitchFamily="34" charset="0"/>
              </a:rPr>
            </a:br>
            <a:endParaRPr lang="pl-PL" b="1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445224"/>
            <a:ext cx="6552728" cy="1080120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Opracowała: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 Krystyna Dzikowska</a:t>
            </a:r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28674" name="Picture 2" descr="http://t0.gstatic.com/images?q=tbn:ANd9GcR7E08tH6La5zmOPMCGaMfM0Hroy1IzGnoalRnOdDL8jdsHoLQV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980728"/>
            <a:ext cx="1152128" cy="1055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676" name="Picture 4" descr="http://t1.gstatic.com/images?q=tbn:ANd9GcSpjxp6nhywmwtkk9LFGXdrdlT1UQUAaWYj9o-VbgZ4088JnEV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620689"/>
            <a:ext cx="2880322" cy="14401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680" name="Picture 8" descr="http://szymkrzysztof.republika.pl/informatyka/grafikak/kompute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18104"/>
            <a:ext cx="2298498" cy="20307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924944"/>
            <a:ext cx="7560840" cy="3600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3600" b="1" u="sng" dirty="0" smtClean="0">
                <a:solidFill>
                  <a:srgbClr val="C00000"/>
                </a:solidFill>
              </a:rPr>
              <a:t>Cechy charakterystyczne</a:t>
            </a:r>
          </a:p>
          <a:p>
            <a:pPr algn="ctr">
              <a:buNone/>
            </a:pPr>
            <a:r>
              <a:rPr lang="pl-PL" sz="2800" b="1" u="sng" dirty="0" smtClean="0">
                <a:solidFill>
                  <a:srgbClr val="C00000"/>
                </a:solidFill>
              </a:rPr>
              <a:t>1. Różnorodność gromadzonych dokumentów </a:t>
            </a:r>
          </a:p>
          <a:p>
            <a:r>
              <a:rPr lang="pl-PL" sz="3600" b="1" dirty="0" smtClean="0"/>
              <a:t> </a:t>
            </a:r>
            <a:r>
              <a:rPr lang="pl-PL" sz="2800" b="1" dirty="0" smtClean="0"/>
              <a:t>dokumenty piśmiennicze </a:t>
            </a:r>
          </a:p>
          <a:p>
            <a:r>
              <a:rPr lang="pl-PL" sz="2800" b="1" dirty="0" smtClean="0"/>
              <a:t> audiowizualne, </a:t>
            </a:r>
          </a:p>
          <a:p>
            <a:r>
              <a:rPr lang="pl-PL" sz="2800" b="1" dirty="0" smtClean="0"/>
              <a:t> multimedialne,  </a:t>
            </a:r>
          </a:p>
          <a:p>
            <a:r>
              <a:rPr lang="pl-PL" sz="2800" b="1" dirty="0" smtClean="0"/>
              <a:t> elektroniczne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pl-PL" b="1" dirty="0" smtClean="0"/>
              <a:t>Model  biblioteki szkolnej</a:t>
            </a:r>
            <a:endParaRPr lang="pl-PL" b="1" dirty="0"/>
          </a:p>
        </p:txBody>
      </p:sp>
      <p:pic>
        <p:nvPicPr>
          <p:cNvPr id="5" name="Picture 6" descr="http://t0.gstatic.com/images?q=tbn:ANd9GcTvbM4z_3psNSl0skjexv7bR1cwxja2fJIWM3GO9AUb2kVb8cRvYoa-z7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412776"/>
            <a:ext cx="1584179" cy="11881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2" name="Picture 2" descr="http://t0.gstatic.com/images?q=tbn:ANd9GcQjAfX6WeIY9y7MAF50iV2ZpjM3N8wv27_P5ZZxp5XDE0Klz6A_X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556792"/>
            <a:ext cx="1872208" cy="1038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4" name="Picture 4" descr="http://t3.gstatic.com/images?q=tbn:ANd9GcSmGigkAm_CIwcs9FEFb_MDgWEoRzvsShRvkhh3symChveJ912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196752"/>
            <a:ext cx="1347045" cy="14401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r>
              <a:rPr lang="pl-PL" b="1" dirty="0" smtClean="0"/>
              <a:t>Model  biblioteki szkolnej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852936"/>
            <a:ext cx="8424936" cy="35283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u="sng" dirty="0" smtClean="0">
                <a:solidFill>
                  <a:srgbClr val="C00000"/>
                </a:solidFill>
              </a:rPr>
              <a:t>2. Możliwość korzystania przez czytelników:</a:t>
            </a:r>
          </a:p>
          <a:p>
            <a:r>
              <a:rPr lang="pl-PL" sz="2800" b="1" dirty="0" smtClean="0"/>
              <a:t>Ze wszystkich zgromadzonych dokumentów</a:t>
            </a:r>
          </a:p>
          <a:p>
            <a:r>
              <a:rPr lang="pl-PL" sz="2800" b="1" dirty="0" smtClean="0"/>
              <a:t>Z  bogatego, zautomatyzowanego warsztatu informacyjnego  </a:t>
            </a:r>
          </a:p>
          <a:p>
            <a:r>
              <a:rPr lang="pl-PL" sz="2800" b="1" dirty="0" smtClean="0"/>
              <a:t>Z baz komputerowych innych bibliotek</a:t>
            </a:r>
          </a:p>
          <a:p>
            <a:r>
              <a:rPr lang="pl-PL" sz="2800" b="1" dirty="0" smtClean="0"/>
              <a:t>Z informacji publikowanych w Internecie</a:t>
            </a:r>
          </a:p>
          <a:p>
            <a:r>
              <a:rPr lang="pl-PL" sz="2800" b="1" dirty="0" smtClean="0"/>
              <a:t>Z biblioteki webowej biblioteki szkolnej</a:t>
            </a:r>
          </a:p>
          <a:p>
            <a:endParaRPr lang="pl-PL" sz="2800" b="1" dirty="0"/>
          </a:p>
        </p:txBody>
      </p:sp>
      <p:pic>
        <p:nvPicPr>
          <p:cNvPr id="4" name="Picture 8" descr="http://t0.gstatic.com/images?q=tbn:ANd9GcRJonrediRRsmwdXHZLFd2CTtRwB0hW1nF-qp2JWAA-7B-TEqY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268760"/>
            <a:ext cx="1401359" cy="1178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4" name="Picture 2" descr="http://t1.gstatic.com/images?q=tbn:ANd9GcQNNAOQ-TEkoFIj2oXk5LNKyN254fYbiU6Xj9CcOYS0DfRrOuBzdGkzZIJ6Y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340768"/>
            <a:ext cx="1485900" cy="1133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pl-PL" b="1" dirty="0" smtClean="0"/>
              <a:t>Model  biblioteki szkolnej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843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000" b="1" u="sng" dirty="0" smtClean="0">
                <a:solidFill>
                  <a:srgbClr val="C00000"/>
                </a:solidFill>
              </a:rPr>
              <a:t>3. Możliwość korzystania przez czytelników:</a:t>
            </a:r>
            <a:endParaRPr lang="pl-PL" b="1" u="sng" dirty="0" smtClean="0">
              <a:solidFill>
                <a:srgbClr val="C00000"/>
              </a:solidFill>
            </a:endParaRPr>
          </a:p>
          <a:p>
            <a:r>
              <a:rPr lang="pl-PL" sz="2800" b="1" dirty="0" smtClean="0"/>
              <a:t>Z aparatury technicznej, urządzeń powielających       i  komputerów z dostępem  do Internetu</a:t>
            </a:r>
          </a:p>
          <a:p>
            <a:r>
              <a:rPr lang="pl-PL" sz="2800" b="1" dirty="0" smtClean="0"/>
              <a:t>Wykorzystanie zbiorów i pomieszczeń centrum      do prowadzenia zajęć oraz do samodzielnej   </a:t>
            </a:r>
          </a:p>
          <a:p>
            <a:pPr>
              <a:buNone/>
            </a:pPr>
            <a:r>
              <a:rPr lang="pl-PL" sz="2800" b="1" dirty="0" smtClean="0"/>
              <a:t>     pracy uczniów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95536" y="2551836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pl-PL" sz="3200" b="1" dirty="0" smtClean="0"/>
              <a:t>				</a:t>
            </a:r>
          </a:p>
        </p:txBody>
      </p:sp>
      <p:pic>
        <p:nvPicPr>
          <p:cNvPr id="6146" name="Picture 2" descr="http://locast.mit.edu/blog/sites/mel-drudev.mit.edu.locastblog/files/images/we_med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412776"/>
            <a:ext cx="1440160" cy="11521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50" name="Picture 6" descr="http://t0.gstatic.com/images?q=tbn:ANd9GcS1lPiCfC9AnA-gD1ik4M2rjimtKjzTBkcLY2BcfdL4B8rJtxs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412776"/>
            <a:ext cx="1584176" cy="12241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Model  biblioteki szkolnej</a:t>
            </a:r>
            <a:endParaRPr lang="pl-PL" dirty="0"/>
          </a:p>
        </p:txBody>
      </p:sp>
      <p:pic>
        <p:nvPicPr>
          <p:cNvPr id="4" name="Symbol zastępczy zawartości 3" descr="http://g1zawiercie.pl/etwinning/grafika/start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712" y="1891506"/>
            <a:ext cx="4600575" cy="3943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pl-PL" b="1" dirty="0" smtClean="0"/>
              <a:t>Zadania biblioteki szkolnej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3240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800" b="1" dirty="0" smtClean="0"/>
              <a:t>1. Przygotowanie uczniów i nauczycieli do korzystania      z wszelkich źródeł informacji, przydatnych w dalszym kształceniu lub pracy zawodowej</a:t>
            </a:r>
          </a:p>
          <a:p>
            <a:pPr>
              <a:buNone/>
            </a:pPr>
            <a:r>
              <a:rPr lang="pl-PL" sz="2800" b="1" dirty="0" smtClean="0"/>
              <a:t>2. Rozwijanie kultury czytelniczej uczniów</a:t>
            </a:r>
          </a:p>
          <a:p>
            <a:pPr>
              <a:buNone/>
            </a:pPr>
            <a:r>
              <a:rPr lang="pl-PL" sz="2800" b="1" dirty="0" smtClean="0"/>
              <a:t>3. Umożliwienie tworzenia nowych informacji zarówno przez uczniów, jak i nauczycieli</a:t>
            </a:r>
          </a:p>
        </p:txBody>
      </p:sp>
      <p:pic>
        <p:nvPicPr>
          <p:cNvPr id="7" name="Picture 2" descr="http://t3.gstatic.com/images?q=tbn:ANd9GcSe7RDw5N7CXVUPY2m0b45K2UkIKcSANFrgWU3mjgOteJBXAM3iK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941168"/>
            <a:ext cx="1296144" cy="11059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pl-PL" b="1" dirty="0" smtClean="0"/>
              <a:t>Zadania biblioteki szkolnej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b="1" dirty="0" smtClean="0"/>
              <a:t>4. Stworzenie banku informacji o różnych dokumentach  zgromadzonych w szkole oraz o możliwościach korzystania z innych placówek informacyjnych              i  kulturalnych                             </a:t>
            </a:r>
            <a:endParaRPr lang="pl-PL" sz="2800" dirty="0" smtClean="0"/>
          </a:p>
          <a:p>
            <a:pPr>
              <a:buNone/>
            </a:pPr>
            <a:r>
              <a:rPr lang="pl-PL" sz="2800" b="1" dirty="0" smtClean="0"/>
              <a:t>5. Stwarzanie warunków do rozwijania własnych zainteresowań uczniów oraz przyjemnego                     i kulturalnego spędzania przez nich wolnego czasu</a:t>
            </a:r>
          </a:p>
          <a:p>
            <a:pPr>
              <a:buNone/>
            </a:pPr>
            <a:r>
              <a:rPr lang="pl-PL" sz="2800" b="1" dirty="0" smtClean="0"/>
              <a:t>6. Wspomaganie uczniów w rozwiązywaniu ich trudnych problemów życiowych i szkolnych</a:t>
            </a:r>
          </a:p>
          <a:p>
            <a:endParaRPr lang="pl-PL" sz="2800" b="1" dirty="0" smtClean="0"/>
          </a:p>
          <a:p>
            <a:pPr>
              <a:buNone/>
            </a:pPr>
            <a:endParaRPr lang="pl-PL" sz="3300" b="1" dirty="0"/>
          </a:p>
        </p:txBody>
      </p:sp>
      <p:pic>
        <p:nvPicPr>
          <p:cNvPr id="2050" name="Picture 2" descr="http://t3.gstatic.com/images?q=tbn:ANd9GcSe7RDw5N7CXVUPY2m0b45K2UkIKcSANFrgWU3mjgOteJBXAM3iK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661248"/>
            <a:ext cx="1008112" cy="8601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l_fi" descr="http://paderewski.edukacja.strefa.pl/upload/images/gallery/obra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09" y="286957"/>
            <a:ext cx="7822924" cy="62853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2740555"/>
            <a:ext cx="849694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Współczesna szkoła nie może odwrócić się    od nowych technologii, </a:t>
            </a:r>
            <a:endParaRPr kumimoji="0" lang="pl-P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bo jeśli to zrobi,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to również odwróci się od ucznia”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motto konferencji „Świadomi mediów”</a:t>
            </a:r>
            <a:endParaRPr kumimoji="0" lang="pl-PL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locast.mit.edu/blog/sites/mel-drudev.mit.edu.locastblog/files/images/we_med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88640"/>
            <a:ext cx="2232248" cy="20180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pPr lvl="0"/>
            <a:r>
              <a:rPr lang="pl-PL" b="1" dirty="0" smtClean="0"/>
              <a:t>Nowa cywilizacja -</a:t>
            </a:r>
            <a:br>
              <a:rPr lang="pl-PL" b="1" dirty="0" smtClean="0"/>
            </a:br>
            <a:r>
              <a:rPr lang="pl-PL" b="1" dirty="0" smtClean="0"/>
              <a:t> społeczeństwo informacyjne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8164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u="sng" dirty="0" smtClean="0"/>
              <a:t>Definicja</a:t>
            </a:r>
          </a:p>
          <a:p>
            <a:pPr>
              <a:buNone/>
            </a:pPr>
            <a:r>
              <a:rPr lang="pl-PL" sz="3600" b="1" dirty="0" smtClean="0"/>
              <a:t>  „Społeczeństwo informacyjne to społeczeństwo, które nie tylko posiada rozwinięte środki przetwarzania informacji   i komunikowania, lecz przetwarzanie informacji jest podstawą tworzenia dochodu narodowego i dostarcza źródła utrzymania większości społeczeństwa”</a:t>
            </a:r>
          </a:p>
          <a:p>
            <a:endParaRPr lang="pl-PL" sz="3600" b="1" dirty="0"/>
          </a:p>
        </p:txBody>
      </p:sp>
      <p:pic>
        <p:nvPicPr>
          <p:cNvPr id="24578" name="Picture 2" descr="http://t0.gstatic.com/images?q=tbn:ANd9GcQAHaCvFeUp6zfbpAYclkDB9Cu-5mn0rhyKqI8sW3bnVQDnyi5ZQ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916832"/>
            <a:ext cx="2036088" cy="17892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 descr="http://t3.gstatic.com/images?q=tbn:ANd9GcSmGigkAm_CIwcs9FEFb_MDgWEoRzvsShRvkhh3symChveJ912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988840"/>
            <a:ext cx="1296144" cy="10990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3573016"/>
            <a:ext cx="9144000" cy="2952328"/>
          </a:xfrm>
        </p:spPr>
        <p:txBody>
          <a:bodyPr>
            <a:normAutofit fontScale="90000"/>
          </a:bodyPr>
          <a:lstStyle/>
          <a:p>
            <a:pPr lvl="0"/>
            <a:r>
              <a:rPr lang="pl-PL" b="1" dirty="0" smtClean="0"/>
              <a:t>Media zajmują dziś istotne miejsce </a:t>
            </a:r>
            <a:br>
              <a:rPr lang="pl-PL" b="1" dirty="0" smtClean="0"/>
            </a:br>
            <a:r>
              <a:rPr lang="pl-PL" b="1" dirty="0" smtClean="0"/>
              <a:t>z życiu młodego człowieka.  </a:t>
            </a:r>
            <a:br>
              <a:rPr lang="pl-PL" b="1" dirty="0" smtClean="0"/>
            </a:br>
            <a:r>
              <a:rPr lang="pl-PL" b="1" dirty="0" smtClean="0"/>
              <a:t>Nie można tego faktu lekceważyć             na żadnym etapie edukacji szkolnej. </a:t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22532" name="Picture 4" descr="http://locast.mit.edu/blog/sites/mel-drudev.mit.edu.locastblog/files/images/we_med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04663"/>
            <a:ext cx="3255730" cy="22322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4" name="Picture 6" descr="http://simplyzesty.com/wp-content/uploads/2011/11/Social-Media-Coll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0648"/>
            <a:ext cx="3384376" cy="2448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584176"/>
          </a:xfrm>
        </p:spPr>
        <p:txBody>
          <a:bodyPr>
            <a:noAutofit/>
          </a:bodyPr>
          <a:lstStyle/>
          <a:p>
            <a:pPr lvl="0"/>
            <a:r>
              <a:rPr lang="pl-PL" sz="4800" b="1" dirty="0" smtClean="0"/>
              <a:t>Generacja Y </a:t>
            </a:r>
            <a:br>
              <a:rPr lang="pl-PL" sz="4800" b="1" dirty="0" smtClean="0"/>
            </a:b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3429000"/>
            <a:ext cx="4032448" cy="3168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200" b="1" dirty="0" smtClean="0"/>
              <a:t>1</a:t>
            </a:r>
            <a:r>
              <a:rPr lang="pl-PL" sz="2200" b="1" dirty="0" smtClean="0"/>
              <a:t>.  </a:t>
            </a:r>
            <a:r>
              <a:rPr lang="pl-PL" sz="2200" b="1" dirty="0" smtClean="0"/>
              <a:t>Od wczesnych lat życia mają do czynienia z nowymi                               technologiami,                       nie wyobrażają sobie funkcjonowania                          w świecie bez telefonu komórkowego, odtwarzacza mp3 czy swobodnego dostępu do Internetu.</a:t>
            </a:r>
            <a:endParaRPr lang="pl-PL" sz="22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32040" y="3356992"/>
            <a:ext cx="3960440" cy="324036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l-PL" sz="2200" b="1" dirty="0" smtClean="0"/>
              <a:t>  2.  Świetnie rozumieją </a:t>
            </a:r>
          </a:p>
          <a:p>
            <a:pPr lvl="0">
              <a:buNone/>
            </a:pPr>
            <a:r>
              <a:rPr lang="pl-PL" sz="2200" b="1" dirty="0" smtClean="0"/>
              <a:t>       wirtualną rzeczywistość  </a:t>
            </a:r>
          </a:p>
          <a:p>
            <a:pPr lvl="0">
              <a:buNone/>
            </a:pPr>
            <a:r>
              <a:rPr lang="pl-PL" sz="2200" b="1" dirty="0" smtClean="0"/>
              <a:t>       poprzez  ekran komputera,  </a:t>
            </a:r>
          </a:p>
          <a:p>
            <a:pPr lvl="0">
              <a:buNone/>
            </a:pPr>
            <a:r>
              <a:rPr lang="pl-PL" sz="2200" b="1" dirty="0" smtClean="0"/>
              <a:t>       laptopa, potrafią też </a:t>
            </a:r>
          </a:p>
          <a:p>
            <a:pPr lvl="0">
              <a:buNone/>
            </a:pPr>
            <a:r>
              <a:rPr lang="pl-PL" sz="2200" b="1" dirty="0" smtClean="0"/>
              <a:t>       sprawnie z niego </a:t>
            </a:r>
          </a:p>
          <a:p>
            <a:pPr lvl="0">
              <a:buNone/>
            </a:pPr>
            <a:r>
              <a:rPr lang="pl-PL" sz="2200" b="1" dirty="0" smtClean="0"/>
              <a:t>       czytać , zamieniają                        </a:t>
            </a:r>
          </a:p>
          <a:p>
            <a:pPr lvl="0">
              <a:buNone/>
            </a:pPr>
            <a:r>
              <a:rPr lang="pl-PL" sz="2200" b="1" dirty="0" smtClean="0"/>
              <a:t>       z wielką łatwością </a:t>
            </a:r>
          </a:p>
          <a:p>
            <a:pPr lvl="0">
              <a:buNone/>
            </a:pPr>
            <a:r>
              <a:rPr lang="pl-PL" sz="2200" b="1" dirty="0" smtClean="0"/>
              <a:t>       dźwięk i obraz na tekst. </a:t>
            </a:r>
            <a:endParaRPr lang="pl-PL" sz="2200" b="1" dirty="0"/>
          </a:p>
        </p:txBody>
      </p:sp>
      <p:pic>
        <p:nvPicPr>
          <p:cNvPr id="5" name="Picture 2" descr="http://locast.mit.edu/blog/sites/mel-drudev.mit.edu.locastblog/files/images/we_med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052736"/>
            <a:ext cx="2116235" cy="1656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482" name="Picture 2" descr="kompu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052736"/>
            <a:ext cx="2088232" cy="1656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az 6" descr="http://zasoby.open.agh.edu.pl/~08pdiakow/grafika/kompute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628800"/>
            <a:ext cx="1368152" cy="9208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Jakie jest pokolenie Y 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3888432" cy="482453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pl-PL" b="1" dirty="0" smtClean="0"/>
              <a:t>1. Swobodnie traktują dostęp do informacji, wykorzystując  w tym celu hipertekstowość                i </a:t>
            </a:r>
            <a:r>
              <a:rPr lang="pl-PL" b="1" dirty="0" err="1" smtClean="0"/>
              <a:t>hipermedialność</a:t>
            </a:r>
            <a:r>
              <a:rPr lang="pl-PL" b="1" dirty="0" smtClean="0"/>
              <a:t>.        Istotną zaletą tego pokolenia jest również umiejętność kreatywnego wykorzystania nowoczesnych technologii.</a:t>
            </a:r>
          </a:p>
          <a:p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99992" y="1844824"/>
            <a:ext cx="4464496" cy="475252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l-PL" b="1" dirty="0" smtClean="0"/>
              <a:t>2. Są w nieustannym ruchu, dłuższe skupienie to duże wyzwanie, ciekawi nowości i dobrze obeznani ze współczesnymi narzędziami informacyjno-komunikacyjnymi. </a:t>
            </a:r>
          </a:p>
          <a:p>
            <a:pPr lvl="0">
              <a:buNone/>
            </a:pPr>
            <a:r>
              <a:rPr lang="pl-PL" b="1" dirty="0" smtClean="0"/>
              <a:t>3. Lubią rywalizację i pracę          w grupach, pragną znać swoje słabe i mocne strony. 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Obecny użytkownik biblioteki szkolnej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3356992"/>
            <a:ext cx="4038600" cy="30963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1. Pokolenie wychowane na mediach, pokolenie ekranowe, wychowane na telewizji, wideoklipach, filmach akcji i radiowych krótkich serwisach wiadomości. 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3284984"/>
            <a:ext cx="4038600" cy="3096344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pl-PL" b="1" dirty="0" smtClean="0"/>
              <a:t>2. Klient Internetu, który nie tylko poszukuje informacji, przetwarza ją, lecz również korzystając z Internetu, bawi się, ucieka od rzeczywistości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6386" name="Picture 2" descr="http://locast.mit.edu/blog/sites/mel-drudev.mit.edu.locastblog/files/images/we_med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1" y="1484783"/>
            <a:ext cx="1872209" cy="14479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96" name="Picture 12" descr="http://t1.gstatic.com/images?q=tbn:ANd9GcSpjxp6nhywmwtkk9LFGXdrdlT1UQUAaWYj9o-VbgZ4088JnEV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484784"/>
            <a:ext cx="1966130" cy="13681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268760"/>
          </a:xfrm>
        </p:spPr>
        <p:txBody>
          <a:bodyPr>
            <a:noAutofit/>
          </a:bodyPr>
          <a:lstStyle/>
          <a:p>
            <a:pPr lvl="0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Co czyta dzisiejszy czytelnik?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51520" y="3140968"/>
            <a:ext cx="8568952" cy="3312368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pl-PL" sz="2800" b="1" u="sng" dirty="0" smtClean="0">
                <a:solidFill>
                  <a:srgbClr val="C00000"/>
                </a:solidFill>
              </a:rPr>
              <a:t>Czytelnictwo jest powiązane z procesami edukacyjnymi: </a:t>
            </a:r>
          </a:p>
          <a:p>
            <a:pPr lvl="0" algn="ctr">
              <a:buNone/>
            </a:pPr>
            <a:endParaRPr lang="pl-PL" sz="2800" b="1" u="sng" dirty="0" smtClean="0"/>
          </a:p>
          <a:p>
            <a:pPr marL="514350" lvl="0" indent="-514350">
              <a:buAutoNum type="arabicPeriod"/>
            </a:pPr>
            <a:r>
              <a:rPr lang="pl-PL" sz="2800" b="1" dirty="0" smtClean="0"/>
              <a:t>Podręczniki szkolne, lektury obowiązkowe                  </a:t>
            </a:r>
          </a:p>
          <a:p>
            <a:pPr marL="514350" lvl="0" indent="-514350">
              <a:buNone/>
            </a:pPr>
            <a:r>
              <a:rPr lang="pl-PL" sz="2800" b="1" dirty="0" smtClean="0"/>
              <a:t>      i uzupełniające oraz inne książki, związane                    z nauką w tym opracowania lektur szkolnych  </a:t>
            </a:r>
          </a:p>
          <a:p>
            <a:pPr lvl="0">
              <a:buNone/>
            </a:pPr>
            <a:r>
              <a:rPr lang="pl-PL" sz="2800" b="1" dirty="0" smtClean="0"/>
              <a:t>2.   Publikacje encyklopedyczno – poradnikowe </a:t>
            </a:r>
          </a:p>
          <a:p>
            <a:pPr lvl="0">
              <a:buNone/>
            </a:pPr>
            <a:r>
              <a:rPr lang="pl-PL" sz="2800" b="1" dirty="0" smtClean="0"/>
              <a:t>3.   Literatura fachowa</a:t>
            </a:r>
          </a:p>
          <a:p>
            <a:endParaRPr lang="pl-PL" dirty="0"/>
          </a:p>
        </p:txBody>
      </p:sp>
      <p:pic>
        <p:nvPicPr>
          <p:cNvPr id="14338" name="Picture 2" descr="http://akademiachelminska.edupage.org/files/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196752"/>
            <a:ext cx="1512168" cy="1512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340" name="Picture 4" descr="http://t0.gstatic.com/images?q=tbn:ANd9GcR5ZQQ51aldX2-P4lDposzcl2nU4Jr17GvkONZ1bBNPRNP-Yo94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340768"/>
            <a:ext cx="1019175" cy="12287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91264" cy="2448272"/>
          </a:xfrm>
        </p:spPr>
        <p:txBody>
          <a:bodyPr>
            <a:normAutofit fontScale="90000"/>
          </a:bodyPr>
          <a:lstStyle/>
          <a:p>
            <a:pPr lvl="0"/>
            <a:r>
              <a:rPr lang="pl-PL" b="1" dirty="0" smtClean="0"/>
              <a:t>Zjawiska sprzyjające zerwaniu dotychczasowych kontaktów                         z biblioteką szkolną 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068960"/>
            <a:ext cx="8363272" cy="3456384"/>
          </a:xfrm>
        </p:spPr>
        <p:txBody>
          <a:bodyPr>
            <a:normAutofit/>
          </a:bodyPr>
          <a:lstStyle/>
          <a:p>
            <a:pPr lvl="0"/>
            <a:r>
              <a:rPr lang="pl-PL" sz="3600" b="1" dirty="0" smtClean="0"/>
              <a:t>Brak w zbiorach nowości książkowych      z literatury pięknej</a:t>
            </a:r>
          </a:p>
          <a:p>
            <a:pPr lvl="0"/>
            <a:r>
              <a:rPr lang="pl-PL" sz="3600" b="1" dirty="0" smtClean="0"/>
              <a:t>Słabe zaopatrzenie w dokumenty nieksiążkowe ( filmy i programy edukacyjne, dokumenty dźwiękowe itp. )</a:t>
            </a:r>
          </a:p>
          <a:p>
            <a:endParaRPr lang="pl-P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554</Words>
  <Application>Microsoft Office PowerPoint</Application>
  <PresentationFormat>Pokaz na ekranie (4:3)</PresentationFormat>
  <Paragraphs>83</Paragraphs>
  <Slides>16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Biblioteka szkolna                       we współczesnym świecie </vt:lpstr>
      <vt:lpstr>Slajd 2</vt:lpstr>
      <vt:lpstr>Nowa cywilizacja -  społeczeństwo informacyjne</vt:lpstr>
      <vt:lpstr>Media zajmują dziś istotne miejsce  z życiu młodego człowieka.   Nie można tego faktu lekceważyć             na żadnym etapie edukacji szkolnej.  </vt:lpstr>
      <vt:lpstr>Generacja Y  </vt:lpstr>
      <vt:lpstr>Jakie jest pokolenie Y ?</vt:lpstr>
      <vt:lpstr>Obecny użytkownik biblioteki szkolnej </vt:lpstr>
      <vt:lpstr>  Co czyta dzisiejszy czytelnik?  </vt:lpstr>
      <vt:lpstr>Zjawiska sprzyjające zerwaniu dotychczasowych kontaktów                         z biblioteką szkolną  </vt:lpstr>
      <vt:lpstr>Model  biblioteki szkolnej</vt:lpstr>
      <vt:lpstr>Model  biblioteki szkolnej</vt:lpstr>
      <vt:lpstr>Model  biblioteki szkolnej</vt:lpstr>
      <vt:lpstr>Model  biblioteki szkolnej</vt:lpstr>
      <vt:lpstr>Zadania biblioteki szkolnej</vt:lpstr>
      <vt:lpstr>Zadania biblioteki szkolnej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Biblioteka szkolna                       we współczesnym świecie </dc:title>
  <dc:creator>Krysia</dc:creator>
  <cp:lastModifiedBy>Krysia</cp:lastModifiedBy>
  <cp:revision>35</cp:revision>
  <dcterms:created xsi:type="dcterms:W3CDTF">2011-11-21T19:49:29Z</dcterms:created>
  <dcterms:modified xsi:type="dcterms:W3CDTF">2013-12-03T17:29:48Z</dcterms:modified>
</cp:coreProperties>
</file>